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2" r:id="rId4"/>
    <p:sldId id="259" r:id="rId5"/>
    <p:sldId id="260" r:id="rId6"/>
    <p:sldId id="261" r:id="rId7"/>
    <p:sldId id="268" r:id="rId8"/>
    <p:sldId id="270" r:id="rId9"/>
    <p:sldId id="269" r:id="rId10"/>
    <p:sldId id="263" r:id="rId11"/>
    <p:sldId id="257" r:id="rId12"/>
    <p:sldId id="274" r:id="rId13"/>
    <p:sldId id="273" r:id="rId14"/>
    <p:sldId id="264" r:id="rId15"/>
    <p:sldId id="26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00"/>
  </p:normalViewPr>
  <p:slideViewPr>
    <p:cSldViewPr snapToGrid="0" snapToObjects="1">
      <p:cViewPr>
        <p:scale>
          <a:sx n="103" d="100"/>
          <a:sy n="103" d="100"/>
        </p:scale>
        <p:origin x="360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D64E7-49A7-244C-893D-F29A59EC4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D16253-D60F-444E-8A9E-53EFEE271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B2D320-208F-D541-9BBE-063D82FD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2AFCC0-37DF-DA43-BF91-7AA7406CD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E15690-FAD0-BC4E-9050-193A3707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06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1E90D-1A45-1B41-B505-DAA07265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B27EE5-8E11-6348-ABAC-6F586B2C5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EFC947-9D1E-B74F-982C-3080E1D8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EBF00-8245-834E-8133-DFA17A31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52CADC-291B-4C4B-BA3D-3ABA74C8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03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1A673F-E767-8547-9998-FA401D38B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E701BB-AD9E-154B-88CD-12F4FB106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04553B-4D20-FF43-B5AF-E7AEF55D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FB9D01-1C55-D84C-9715-E721320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8717C8-5CF1-3B4F-A639-420A026B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65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A027E-B7C8-B143-9A19-75860B2C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CB321E-0005-FC44-BCA3-439FF67D2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5F4FBD-D9FC-C04C-A6DB-0FE579CF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F41818-8190-574F-8DD4-08F889C1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3CE54-D9AA-F843-BA25-F61A6B10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464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CB80B-345D-744C-BC53-28A939CD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D42226-460A-9C49-9BAE-1B312BA22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BD63A-DB6E-694A-816D-391732A3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7EE569-9512-8847-AA62-63DF2708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6C30F9-2B2A-7441-904F-D45A5AB1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726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F3CCB-FEE8-B24E-9F63-99E9EA4E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5DACB4-126A-3643-8150-AB5FFDCCB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A10A70-C145-BD46-907F-39222A82F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76F0A0-E493-AB45-A8E5-4EF6557D9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8E6A3A-43FF-3D44-A6DE-22EFAC617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231AFF-C348-B045-A3DE-03245B28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797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36E4D-FF14-3247-9C57-62FF2D50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C45D16-F701-F448-8615-78A24077C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D0AAB0-5DA8-8840-ADE2-B2C63CB4C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61A441-7FAD-894D-84D7-7E71DD69E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A1673A-1BEB-B446-9C9E-476FAB662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B36F55-1BC9-5B44-8A57-FDE5F3F2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DF33F3-8672-F047-BAFC-68731387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FD705E-C707-0B46-886A-6574F8468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77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DF9C8-E837-F747-A9B6-83FF9785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B96ED9-96D1-044E-A203-BDE41643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D68706-187A-754A-99F7-0E314E6F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AB1B47-844C-6948-941F-CE7D2FBA2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75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82EBD1-4DB3-6B4B-88C4-F5E0F77F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BCEDEB-4972-3E4B-844C-57A3A15B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080AF5-5A2B-284C-A381-7EF2DB8C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29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006E3-941A-E941-A710-A70A0D95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53B1B-4E19-FE49-898F-497C4A063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A12A9B-B546-AE45-9379-9C1FA4B08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A4D4E2-8DC1-5247-AF11-3460568E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A5384-A326-ED4F-A55D-5563A55F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EAC032-B9AC-8341-99AD-C9E078A1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643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BEEA8-FEF5-8B43-9E2F-D5BA24DF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446834-A725-144C-8D16-94C32B436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DDD073-355F-714A-88E0-587FD48B5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730CEE-944C-2B41-BA3F-928CAE2B8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444AB8-DC98-A740-A588-5B14453B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5E12DC-5C59-8B40-A9DE-DC4618CE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00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0185C5-C7FB-C44F-A01E-7B24E838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2F1AD2-EAA9-1D4E-A9A4-F45CF1195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1D9F99-F1BB-1D4C-90F5-552725815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652D0-EC13-FD43-9285-A18FCBE3DF6F}" type="datetimeFigureOut">
              <a:rPr kumimoji="1" lang="zh-CN" altLang="en-US" smtClean="0"/>
              <a:t>2024/9/20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069B73-85C9-F84C-A9BD-629B0A836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A6C6D-F2D9-E644-BEAA-5135BD613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43BC-5B8F-014C-A2EF-AF9B5EE7A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12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AAFBA-7AC6-6B4B-B25B-579E3FB81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6872"/>
            <a:ext cx="9144000" cy="2387600"/>
          </a:xfrm>
        </p:spPr>
        <p:txBody>
          <a:bodyPr/>
          <a:lstStyle/>
          <a:p>
            <a:r>
              <a:rPr kumimoji="1" lang="en-US" altLang="zh-CN" dirty="0"/>
              <a:t>Healthcare-elderly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23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F0DB72-370D-9B4E-9AD7-4A5131417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0" r="2623" b="9982"/>
          <a:stretch/>
        </p:blipFill>
        <p:spPr>
          <a:xfrm>
            <a:off x="0" y="0"/>
            <a:ext cx="12313073" cy="6858000"/>
          </a:xfrm>
          <a:prstGeom prst="rect">
            <a:avLst/>
          </a:prstGeom>
        </p:spPr>
      </p:pic>
      <p:sp>
        <p:nvSpPr>
          <p:cNvPr id="5" name="Freeform 9">
            <a:extLst>
              <a:ext uri="{FF2B5EF4-FFF2-40B4-BE49-F238E27FC236}">
                <a16:creationId xmlns:a16="http://schemas.microsoft.com/office/drawing/2014/main" id="{F2BF4568-E8F7-4244-ACAA-FF1D21FA2202}"/>
              </a:ext>
            </a:extLst>
          </p:cNvPr>
          <p:cNvSpPr/>
          <p:nvPr/>
        </p:nvSpPr>
        <p:spPr>
          <a:xfrm>
            <a:off x="543792" y="4156941"/>
            <a:ext cx="4000500" cy="2237509"/>
          </a:xfrm>
          <a:custGeom>
            <a:avLst/>
            <a:gdLst/>
            <a:ahLst/>
            <a:cxnLst/>
            <a:rect l="l" t="t" r="r" b="b"/>
            <a:pathLst>
              <a:path w="6716643" h="3618967">
                <a:moveTo>
                  <a:pt x="0" y="0"/>
                </a:moveTo>
                <a:lnTo>
                  <a:pt x="6716643" y="0"/>
                </a:lnTo>
                <a:lnTo>
                  <a:pt x="6716643" y="3618967"/>
                </a:lnTo>
                <a:lnTo>
                  <a:pt x="0" y="3618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0628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8">
            <a:extLst>
              <a:ext uri="{FF2B5EF4-FFF2-40B4-BE49-F238E27FC236}">
                <a16:creationId xmlns:a16="http://schemas.microsoft.com/office/drawing/2014/main" id="{6DABF679-08E7-2645-84DF-0E8A12523E31}"/>
              </a:ext>
            </a:extLst>
          </p:cNvPr>
          <p:cNvSpPr/>
          <p:nvPr/>
        </p:nvSpPr>
        <p:spPr>
          <a:xfrm>
            <a:off x="-215450" y="-230738"/>
            <a:ext cx="12712249" cy="7359671"/>
          </a:xfrm>
          <a:custGeom>
            <a:avLst/>
            <a:gdLst/>
            <a:ahLst/>
            <a:cxnLst/>
            <a:rect l="l" t="t" r="r" b="b"/>
            <a:pathLst>
              <a:path w="11030372" h="6100254">
                <a:moveTo>
                  <a:pt x="0" y="0"/>
                </a:moveTo>
                <a:lnTo>
                  <a:pt x="11030372" y="0"/>
                </a:lnTo>
                <a:lnTo>
                  <a:pt x="11030372" y="6100254"/>
                </a:lnTo>
                <a:lnTo>
                  <a:pt x="0" y="6100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5618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7F761C5-08E3-9240-9C8C-167900F53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75"/>
          <a:stretch/>
        </p:blipFill>
        <p:spPr>
          <a:xfrm>
            <a:off x="526812" y="1795811"/>
            <a:ext cx="4359865" cy="19442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24EEB6-2322-5A4C-857E-F4DDA1561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03" y="441559"/>
            <a:ext cx="5565734" cy="24030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C2B0-5E18-BF46-876D-30E5F4BF8A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43"/>
          <a:stretch/>
        </p:blipFill>
        <p:spPr>
          <a:xfrm>
            <a:off x="526812" y="189844"/>
            <a:ext cx="2797155" cy="1453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D421BF-7270-7944-8F37-699F256D27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26"/>
          <a:stretch/>
        </p:blipFill>
        <p:spPr>
          <a:xfrm>
            <a:off x="526812" y="4003589"/>
            <a:ext cx="5365376" cy="2425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620F1B-0CAC-4146-8CAF-A0823C31E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686" y="3284647"/>
            <a:ext cx="5931803" cy="27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6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AE97BB6-A658-FE42-A230-A1B0F2C0E82C}"/>
              </a:ext>
            </a:extLst>
          </p:cNvPr>
          <p:cNvSpPr txBox="1"/>
          <p:nvPr/>
        </p:nvSpPr>
        <p:spPr>
          <a:xfrm>
            <a:off x="687944" y="1453430"/>
            <a:ext cx="108161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" altLang="zh-CN" sz="2400" b="0" i="0" dirty="0">
                <a:solidFill>
                  <a:srgbClr val="000000"/>
                </a:solidFill>
                <a:effectLst/>
                <a:latin typeface="-apple-system"/>
              </a:rPr>
              <a:t>The first question is whether it is necessary to use RAG, or just directly use RAG.</a:t>
            </a:r>
          </a:p>
          <a:p>
            <a:pPr>
              <a:buFont typeface="+mj-lt"/>
              <a:buAutoNum type="arabicPeriod"/>
            </a:pPr>
            <a:endParaRPr lang="en" altLang="zh-CN" sz="24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" altLang="zh-CN" sz="2400" b="0" i="0" dirty="0">
                <a:solidFill>
                  <a:srgbClr val="000000"/>
                </a:solidFill>
                <a:effectLst/>
                <a:latin typeface="-apple-system"/>
              </a:rPr>
              <a:t>Another question is, regarding our feature points, what are the unreasonable aspects according to the teacher, or are there any areas that need to be added?</a:t>
            </a:r>
          </a:p>
          <a:p>
            <a:pPr>
              <a:buFont typeface="+mj-lt"/>
              <a:buAutoNum type="arabicPeriod"/>
            </a:pPr>
            <a:endParaRPr lang="en" altLang="zh-CN" sz="24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" altLang="zh-CN" sz="2400" dirty="0">
                <a:solidFill>
                  <a:srgbClr val="000000"/>
                </a:solidFill>
                <a:latin typeface="-apple-system"/>
              </a:rPr>
              <a:t>I</a:t>
            </a:r>
            <a:r>
              <a:rPr lang="en" altLang="zh-CN" sz="2400" b="0" i="0" dirty="0">
                <a:solidFill>
                  <a:srgbClr val="000000"/>
                </a:solidFill>
                <a:effectLst/>
                <a:latin typeface="-apple-system"/>
              </a:rPr>
              <a:t>s it possible to use data scraped in Chinese?</a:t>
            </a:r>
          </a:p>
        </p:txBody>
      </p:sp>
    </p:spTree>
    <p:extLst>
      <p:ext uri="{BB962C8B-B14F-4D97-AF65-F5344CB8AC3E}">
        <p14:creationId xmlns:p14="http://schemas.microsoft.com/office/powerpoint/2010/main" val="377714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90B5DE-BB82-C54C-8F58-8E9B1C28E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6" y="302744"/>
            <a:ext cx="3876003" cy="25019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697367-EC86-2148-B098-A30EA327EDBF}"/>
              </a:ext>
            </a:extLst>
          </p:cNvPr>
          <p:cNvSpPr txBox="1"/>
          <p:nvPr/>
        </p:nvSpPr>
        <p:spPr>
          <a:xfrm>
            <a:off x="6779941" y="1204332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Traditional knowledge QA system 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C07C9-251A-AA45-AE46-BE7BFD06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8" y="3429000"/>
            <a:ext cx="4381500" cy="2501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D7A9CB-3B5F-F24D-9B5B-BBE995B71FBC}"/>
              </a:ext>
            </a:extLst>
          </p:cNvPr>
          <p:cNvSpPr txBox="1"/>
          <p:nvPr/>
        </p:nvSpPr>
        <p:spPr>
          <a:xfrm>
            <a:off x="6779941" y="4310618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Rag + LLM(</a:t>
            </a:r>
            <a:r>
              <a:rPr kumimoji="1" lang="en-US" altLang="zh-CN" dirty="0" err="1"/>
              <a:t>detailed+reliable</a:t>
            </a:r>
            <a:r>
              <a:rPr kumimoji="1" lang="en-US" altLang="zh-CN" dirty="0"/>
              <a:t> in biology)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40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90B5DE-BB82-C54C-8F58-8E9B1C28E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6" y="302744"/>
            <a:ext cx="3876003" cy="25019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697367-EC86-2148-B098-A30EA327EDBF}"/>
              </a:ext>
            </a:extLst>
          </p:cNvPr>
          <p:cNvSpPr txBox="1"/>
          <p:nvPr/>
        </p:nvSpPr>
        <p:spPr>
          <a:xfrm>
            <a:off x="6779941" y="1204332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Traditional knowledge QA system 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C07C9-251A-AA45-AE46-BE7BFD06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8" y="3429000"/>
            <a:ext cx="4381500" cy="2501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9E96EA-BA0B-B44F-AD8E-7195243CC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68" y="478196"/>
            <a:ext cx="5293438" cy="24716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9B7870-4E02-DA4B-9B63-6CC2B98A992C}"/>
              </a:ext>
            </a:extLst>
          </p:cNvPr>
          <p:cNvSpPr txBox="1"/>
          <p:nvPr/>
        </p:nvSpPr>
        <p:spPr>
          <a:xfrm>
            <a:off x="6779941" y="4310618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Rag + LLM</a:t>
            </a:r>
            <a:endParaRPr kumimoji="1" lang="zh-CN" altLang="en-US" dirty="0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1C3D9E5F-9630-B848-9F38-910FF572283D}"/>
              </a:ext>
            </a:extLst>
          </p:cNvPr>
          <p:cNvCxnSpPr/>
          <p:nvPr/>
        </p:nvCxnSpPr>
        <p:spPr>
          <a:xfrm flipH="1">
            <a:off x="2223247" y="2061882"/>
            <a:ext cx="3048000" cy="304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AB34618-0EFE-8C45-B16D-E9FBF003E8B7}"/>
              </a:ext>
            </a:extLst>
          </p:cNvPr>
          <p:cNvSpPr txBox="1"/>
          <p:nvPr/>
        </p:nvSpPr>
        <p:spPr>
          <a:xfrm>
            <a:off x="10764694" y="136902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PWC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9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1">
            <a:extLst>
              <a:ext uri="{FF2B5EF4-FFF2-40B4-BE49-F238E27FC236}">
                <a16:creationId xmlns:a16="http://schemas.microsoft.com/office/drawing/2014/main" id="{1B78387B-760D-CC4E-96F3-E81CA2F2E667}"/>
              </a:ext>
            </a:extLst>
          </p:cNvPr>
          <p:cNvSpPr txBox="1"/>
          <p:nvPr/>
        </p:nvSpPr>
        <p:spPr>
          <a:xfrm>
            <a:off x="226005" y="268476"/>
            <a:ext cx="4545803" cy="41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400" spc="259" dirty="0">
                <a:solidFill>
                  <a:srgbClr val="000000">
                    <a:alpha val="71765"/>
                  </a:srgbClr>
                </a:solidFill>
                <a:latin typeface="思源黑体-细体"/>
              </a:rPr>
              <a:t>BACKGROUND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A8CCB6-B364-2C44-9DED-3F5DAC79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58" y="198312"/>
            <a:ext cx="5462392" cy="2516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60B091-CA49-0E47-ADEE-CA0E5B4E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6" y="2264051"/>
            <a:ext cx="11402948" cy="43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6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1">
            <a:extLst>
              <a:ext uri="{FF2B5EF4-FFF2-40B4-BE49-F238E27FC236}">
                <a16:creationId xmlns:a16="http://schemas.microsoft.com/office/drawing/2014/main" id="{CC5612B4-15FB-384C-84F7-C9A66872E800}"/>
              </a:ext>
            </a:extLst>
          </p:cNvPr>
          <p:cNvSpPr txBox="1"/>
          <p:nvPr/>
        </p:nvSpPr>
        <p:spPr>
          <a:xfrm>
            <a:off x="226005" y="268476"/>
            <a:ext cx="4545803" cy="41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400" spc="259" dirty="0">
                <a:solidFill>
                  <a:srgbClr val="000000">
                    <a:alpha val="71765"/>
                  </a:srgbClr>
                </a:solidFill>
                <a:latin typeface="思源黑体-细体"/>
              </a:rPr>
              <a:t>TECHNOLOGY STACK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5593F1-D2EB-8941-A2B1-C37ED9CF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97000"/>
            <a:ext cx="8839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B75DCF-397F-4F41-A01B-357A8B21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578" y="1317123"/>
            <a:ext cx="4914900" cy="33147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ECA153B-C25F-8044-9D5A-1FB3F72C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22" y="1399673"/>
            <a:ext cx="53467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4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CC1345-6E01-ED41-A21C-EE9A7C1BD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5"/>
          <a:stretch/>
        </p:blipFill>
        <p:spPr>
          <a:xfrm>
            <a:off x="7033200" y="1297378"/>
            <a:ext cx="5244475" cy="387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553AC8-BD95-E34C-B00B-0759A5EC6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49" y="4501478"/>
            <a:ext cx="2523395" cy="19356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8A989BC-6AD0-EC46-BCDA-8189974A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78" y="998927"/>
            <a:ext cx="53467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0152EE-0E9F-A04A-9BB2-28062C8F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42" y="0"/>
            <a:ext cx="6299200" cy="6642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860D61-01F0-3E44-A006-27DF82080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21" y="215900"/>
            <a:ext cx="2007125" cy="10732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C3F8C3-FF4C-9B48-B0E3-B870C19717FB}"/>
              </a:ext>
            </a:extLst>
          </p:cNvPr>
          <p:cNvSpPr/>
          <p:nvPr/>
        </p:nvSpPr>
        <p:spPr>
          <a:xfrm>
            <a:off x="4735226" y="-83903"/>
            <a:ext cx="2293495" cy="5396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DC8F5C-5B96-AC4F-B02C-B7CE10D9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125" y="185920"/>
            <a:ext cx="3410812" cy="64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46EF21-9CA5-CC44-A3CE-84F7202ADED3}"/>
              </a:ext>
            </a:extLst>
          </p:cNvPr>
          <p:cNvSpPr/>
          <p:nvPr/>
        </p:nvSpPr>
        <p:spPr>
          <a:xfrm>
            <a:off x="5995211" y="478029"/>
            <a:ext cx="6196789" cy="6191711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E28284-7D8C-BA40-9CC8-EC39FD07AA0F}"/>
              </a:ext>
            </a:extLst>
          </p:cNvPr>
          <p:cNvSpPr txBox="1"/>
          <p:nvPr/>
        </p:nvSpPr>
        <p:spPr>
          <a:xfrm>
            <a:off x="6349059" y="10784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Ask questions about the disease: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AA077AE-1739-A146-987D-60FCB78F8540}"/>
              </a:ext>
            </a:extLst>
          </p:cNvPr>
          <p:cNvSpPr/>
          <p:nvPr/>
        </p:nvSpPr>
        <p:spPr>
          <a:xfrm>
            <a:off x="8685605" y="845658"/>
            <a:ext cx="3166106" cy="448671"/>
          </a:xfrm>
          <a:prstGeom prst="roundRect">
            <a:avLst/>
          </a:prstGeom>
          <a:solidFill>
            <a:srgbClr val="2F2F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 am sick, …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6E12529-DD56-FC45-99B5-EEB74B7B0A62}"/>
              </a:ext>
            </a:extLst>
          </p:cNvPr>
          <p:cNvSpPr/>
          <p:nvPr/>
        </p:nvSpPr>
        <p:spPr>
          <a:xfrm>
            <a:off x="6288319" y="1468750"/>
            <a:ext cx="4591985" cy="134866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It is xxx(name of possible disease)</a:t>
            </a:r>
          </a:p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We recommend u to eat more xxx(food)</a:t>
            </a:r>
            <a:br>
              <a:rPr kumimoji="1" lang="en-US" altLang="zh-CN" dirty="0">
                <a:solidFill>
                  <a:sysClr val="windowText" lastClr="000000"/>
                </a:solidFill>
              </a:rPr>
            </a:br>
            <a:r>
              <a:rPr kumimoji="1" lang="en-US" altLang="zh-CN" dirty="0">
                <a:solidFill>
                  <a:sysClr val="windowText" lastClr="000000"/>
                </a:solidFill>
              </a:rPr>
              <a:t>do what kind of exercise</a:t>
            </a:r>
          </a:p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Also you can turn to (medicine)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F7BBF20-4802-8845-87F6-4BFF610039C4}"/>
              </a:ext>
            </a:extLst>
          </p:cNvPr>
          <p:cNvSpPr/>
          <p:nvPr/>
        </p:nvSpPr>
        <p:spPr>
          <a:xfrm>
            <a:off x="8144004" y="2940527"/>
            <a:ext cx="3947788" cy="448671"/>
          </a:xfrm>
          <a:prstGeom prst="roundRect">
            <a:avLst/>
          </a:prstGeom>
          <a:solidFill>
            <a:srgbClr val="2F2F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 want to go to the hospital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8C35DC6-2508-FE4A-9616-50518028F0C7}"/>
              </a:ext>
            </a:extLst>
          </p:cNvPr>
          <p:cNvSpPr/>
          <p:nvPr/>
        </p:nvSpPr>
        <p:spPr>
          <a:xfrm>
            <a:off x="6270323" y="3645995"/>
            <a:ext cx="4454199" cy="62598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Of course, here are the hospital and clinic we recommend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DF0F7CD-D7A5-7C41-9893-9A41F6BA2F11}"/>
              </a:ext>
            </a:extLst>
          </p:cNvPr>
          <p:cNvSpPr/>
          <p:nvPr/>
        </p:nvSpPr>
        <p:spPr>
          <a:xfrm>
            <a:off x="6270323" y="4528775"/>
            <a:ext cx="5581388" cy="19210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2DE1B1F5-10A4-BE44-88DC-4CDD33B8D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846019"/>
              </p:ext>
            </p:extLst>
          </p:nvPr>
        </p:nvGraphicFramePr>
        <p:xfrm>
          <a:off x="6502184" y="4879167"/>
          <a:ext cx="5203578" cy="14011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34526">
                  <a:extLst>
                    <a:ext uri="{9D8B030D-6E8A-4147-A177-3AD203B41FA5}">
                      <a16:colId xmlns:a16="http://schemas.microsoft.com/office/drawing/2014/main" val="1160910346"/>
                    </a:ext>
                  </a:extLst>
                </a:gridCol>
                <a:gridCol w="1734526">
                  <a:extLst>
                    <a:ext uri="{9D8B030D-6E8A-4147-A177-3AD203B41FA5}">
                      <a16:colId xmlns:a16="http://schemas.microsoft.com/office/drawing/2014/main" val="138588521"/>
                    </a:ext>
                  </a:extLst>
                </a:gridCol>
                <a:gridCol w="1734526">
                  <a:extLst>
                    <a:ext uri="{9D8B030D-6E8A-4147-A177-3AD203B41FA5}">
                      <a16:colId xmlns:a16="http://schemas.microsoft.com/office/drawing/2014/main" val="3570937404"/>
                    </a:ext>
                  </a:extLst>
                </a:gridCol>
              </a:tblGrid>
              <a:tr h="395322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hospital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338736"/>
                  </a:ext>
                </a:extLst>
              </a:tr>
              <a:tr h="39532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[detail][make appointment]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13945"/>
                  </a:ext>
                </a:extLst>
              </a:tr>
              <a:tr h="30876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37272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B75F282-5CD8-8E41-A7F8-CF4AB9492E74}"/>
              </a:ext>
            </a:extLst>
          </p:cNvPr>
          <p:cNvSpPr txBox="1"/>
          <p:nvPr/>
        </p:nvSpPr>
        <p:spPr>
          <a:xfrm>
            <a:off x="96836" y="6126696"/>
            <a:ext cx="6122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also, we can mke a list of the user‘s basic info，and give them of the possible information need to fill in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0927F0-1A5F-824C-823E-BFCC31677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128"/>
          <a:stretch/>
        </p:blipFill>
        <p:spPr>
          <a:xfrm>
            <a:off x="1804458" y="272284"/>
            <a:ext cx="3172165" cy="23929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BC2ABA3-A354-314C-AA51-7D8B817E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37" y="2889243"/>
            <a:ext cx="2741188" cy="30351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BCCC49-7371-5F4F-91F7-6D6EF74EA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233" y="4464881"/>
            <a:ext cx="1905000" cy="125730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4C7AC432-2782-7F44-BA30-8206AA2008F9}"/>
              </a:ext>
            </a:extLst>
          </p:cNvPr>
          <p:cNvCxnSpPr>
            <a:cxnSpLocks/>
          </p:cNvCxnSpPr>
          <p:nvPr/>
        </p:nvCxnSpPr>
        <p:spPr>
          <a:xfrm flipH="1" flipV="1">
            <a:off x="1338470" y="4271979"/>
            <a:ext cx="8878956" cy="111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12A4013-C422-7A4C-928A-91B86C0D11C1}"/>
              </a:ext>
            </a:extLst>
          </p:cNvPr>
          <p:cNvCxnSpPr/>
          <p:nvPr/>
        </p:nvCxnSpPr>
        <p:spPr>
          <a:xfrm flipH="1" flipV="1">
            <a:off x="5340626" y="5389250"/>
            <a:ext cx="5383896" cy="33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24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46EF21-9CA5-CC44-A3CE-84F7202ADED3}"/>
              </a:ext>
            </a:extLst>
          </p:cNvPr>
          <p:cNvSpPr/>
          <p:nvPr/>
        </p:nvSpPr>
        <p:spPr>
          <a:xfrm>
            <a:off x="5995211" y="374742"/>
            <a:ext cx="6196789" cy="6397456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E28284-7D8C-BA40-9CC8-EC39FD07AA0F}"/>
              </a:ext>
            </a:extLst>
          </p:cNvPr>
          <p:cNvSpPr txBox="1"/>
          <p:nvPr/>
        </p:nvSpPr>
        <p:spPr>
          <a:xfrm>
            <a:off x="6096000" y="4581"/>
            <a:ext cx="428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b="1" dirty="0"/>
              <a:t>Offer users of the medication reminder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AA077AE-1739-A146-987D-60FCB78F8540}"/>
              </a:ext>
            </a:extLst>
          </p:cNvPr>
          <p:cNvSpPr/>
          <p:nvPr/>
        </p:nvSpPr>
        <p:spPr>
          <a:xfrm>
            <a:off x="8536221" y="3983997"/>
            <a:ext cx="3353995" cy="636898"/>
          </a:xfrm>
          <a:prstGeom prst="roundRect">
            <a:avLst/>
          </a:prstGeom>
          <a:solidFill>
            <a:srgbClr val="2F2F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Today,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feel better, and I want to do some exercise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6E12529-DD56-FC45-99B5-EEB74B7B0A62}"/>
              </a:ext>
            </a:extLst>
          </p:cNvPr>
          <p:cNvSpPr/>
          <p:nvPr/>
        </p:nvSpPr>
        <p:spPr>
          <a:xfrm>
            <a:off x="6096000" y="469883"/>
            <a:ext cx="4591985" cy="32708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Hi Linda, remember to take xxx(medicine) to quicker cure stomach problems!</a:t>
            </a:r>
          </a:p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algn="ctr"/>
            <a:br>
              <a:rPr kumimoji="1" lang="en-US" altLang="zh-CN" dirty="0">
                <a:solidFill>
                  <a:sysClr val="windowText" lastClr="000000"/>
                </a:solidFill>
              </a:rPr>
            </a:br>
            <a:r>
              <a:rPr kumimoji="1" lang="en-US" altLang="zh-CN" dirty="0" err="1">
                <a:solidFill>
                  <a:sysClr val="windowText" lastClr="000000"/>
                </a:solidFill>
              </a:rPr>
              <a:t>Xxx</a:t>
            </a:r>
            <a:r>
              <a:rPr kumimoji="1" lang="en-US" altLang="zh-CN" dirty="0">
                <a:solidFill>
                  <a:sysClr val="windowText" lastClr="000000"/>
                </a:solidFill>
              </a:rPr>
              <a:t> days left😊</a:t>
            </a:r>
          </a:p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Feel free to ask me any other questions!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8C35DC6-2508-FE4A-9616-50518028F0C7}"/>
              </a:ext>
            </a:extLst>
          </p:cNvPr>
          <p:cNvSpPr/>
          <p:nvPr/>
        </p:nvSpPr>
        <p:spPr>
          <a:xfrm>
            <a:off x="6096000" y="5196454"/>
            <a:ext cx="5215095" cy="9302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Of course, here are</a:t>
            </a:r>
            <a:r>
              <a:rPr kumimoji="1" lang="zh-CN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</a:rPr>
              <a:t>some exercises that u can do:</a:t>
            </a:r>
            <a:br>
              <a:rPr kumimoji="1" lang="en-US" altLang="zh-CN" dirty="0">
                <a:solidFill>
                  <a:sysClr val="windowText" lastClr="000000"/>
                </a:solidFill>
              </a:rPr>
            </a:br>
            <a:r>
              <a:rPr kumimoji="1" lang="en-US" altLang="zh-CN" dirty="0">
                <a:solidFill>
                  <a:sysClr val="windowText" lastClr="000000"/>
                </a:solidFill>
              </a:rPr>
              <a:t>1. swimming🏊</a:t>
            </a:r>
          </a:p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…</a:t>
            </a:r>
          </a:p>
        </p:txBody>
      </p:sp>
      <p:graphicFrame>
        <p:nvGraphicFramePr>
          <p:cNvPr id="17" name="表格 13">
            <a:extLst>
              <a:ext uri="{FF2B5EF4-FFF2-40B4-BE49-F238E27FC236}">
                <a16:creationId xmlns:a16="http://schemas.microsoft.com/office/drawing/2014/main" id="{C6351FEE-3578-0946-A25A-83F583EFE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14414"/>
              </p:ext>
            </p:extLst>
          </p:nvPr>
        </p:nvGraphicFramePr>
        <p:xfrm>
          <a:off x="6557602" y="1468749"/>
          <a:ext cx="3575079" cy="11564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1693">
                  <a:extLst>
                    <a:ext uri="{9D8B030D-6E8A-4147-A177-3AD203B41FA5}">
                      <a16:colId xmlns:a16="http://schemas.microsoft.com/office/drawing/2014/main" val="615078586"/>
                    </a:ext>
                  </a:extLst>
                </a:gridCol>
                <a:gridCol w="1191693">
                  <a:extLst>
                    <a:ext uri="{9D8B030D-6E8A-4147-A177-3AD203B41FA5}">
                      <a16:colId xmlns:a16="http://schemas.microsoft.com/office/drawing/2014/main" val="1160910346"/>
                    </a:ext>
                  </a:extLst>
                </a:gridCol>
                <a:gridCol w="1191693">
                  <a:extLst>
                    <a:ext uri="{9D8B030D-6E8A-4147-A177-3AD203B41FA5}">
                      <a16:colId xmlns:a16="http://schemas.microsoft.com/office/drawing/2014/main" val="138588521"/>
                    </a:ext>
                  </a:extLst>
                </a:gridCol>
              </a:tblGrid>
              <a:tr h="395322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medicine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left_days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338736"/>
                  </a:ext>
                </a:extLst>
              </a:tr>
              <a:tr h="395322"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13945"/>
                  </a:ext>
                </a:extLst>
              </a:tr>
              <a:tr h="308761">
                <a:tc>
                  <a:txBody>
                    <a:bodyPr/>
                    <a:lstStyle/>
                    <a:p>
                      <a:r>
                        <a:rPr lang="en-US" altLang="zh-CN" dirty="0"/>
                        <a:t>2.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372728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2BDF578E-C985-DE4E-B740-1E4F422BA70A}"/>
              </a:ext>
            </a:extLst>
          </p:cNvPr>
          <p:cNvSpPr/>
          <p:nvPr/>
        </p:nvSpPr>
        <p:spPr>
          <a:xfrm>
            <a:off x="0" y="374742"/>
            <a:ext cx="5797232" cy="6397456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47D1E7-E860-A94D-B836-F7837BA47F6D}"/>
              </a:ext>
            </a:extLst>
          </p:cNvPr>
          <p:cNvSpPr txBox="1"/>
          <p:nvPr/>
        </p:nvSpPr>
        <p:spPr>
          <a:xfrm>
            <a:off x="-38492" y="4581"/>
            <a:ext cx="452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 dirty="0"/>
              <a:t>Offer users of the medication reminder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8C3851-32DF-2640-BD64-37FC96C9D9FA}"/>
              </a:ext>
            </a:extLst>
          </p:cNvPr>
          <p:cNvSpPr/>
          <p:nvPr/>
        </p:nvSpPr>
        <p:spPr>
          <a:xfrm>
            <a:off x="2340778" y="3870127"/>
            <a:ext cx="3137736" cy="636898"/>
          </a:xfrm>
          <a:prstGeom prst="roundRect">
            <a:avLst/>
          </a:prstGeom>
          <a:solidFill>
            <a:srgbClr val="2F2F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Add xxx, delete xxx</a:t>
            </a:r>
          </a:p>
          <a:p>
            <a:pPr algn="ctr"/>
            <a:r>
              <a:rPr kumimoji="1" lang="en-US" altLang="zh-CN" dirty="0"/>
              <a:t>The day of xx is xxx</a:t>
            </a:r>
            <a:endParaRPr kumimoji="1"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4F3404A0-153A-DE4F-A9E2-EC049797E3C9}"/>
              </a:ext>
            </a:extLst>
          </p:cNvPr>
          <p:cNvSpPr/>
          <p:nvPr/>
        </p:nvSpPr>
        <p:spPr>
          <a:xfrm>
            <a:off x="149549" y="379033"/>
            <a:ext cx="5498134" cy="32708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Hi Linda, I have noticed that u go to the hospital, is there any deletion or addition of medications recommended by doctors</a:t>
            </a: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BDF6C4E1-3C98-F64D-AC04-3980BF44AF1A}"/>
              </a:ext>
            </a:extLst>
          </p:cNvPr>
          <p:cNvSpPr/>
          <p:nvPr/>
        </p:nvSpPr>
        <p:spPr>
          <a:xfrm>
            <a:off x="149548" y="4703481"/>
            <a:ext cx="5328965" cy="17754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Of course! Here are the final list of …</a:t>
            </a:r>
          </a:p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zh-CN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4" name="表格 13">
            <a:extLst>
              <a:ext uri="{FF2B5EF4-FFF2-40B4-BE49-F238E27FC236}">
                <a16:creationId xmlns:a16="http://schemas.microsoft.com/office/drawing/2014/main" id="{29558F66-0D40-8B4D-845F-BD3861DCF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1064"/>
              </p:ext>
            </p:extLst>
          </p:nvPr>
        </p:nvGraphicFramePr>
        <p:xfrm>
          <a:off x="544571" y="1960426"/>
          <a:ext cx="4371756" cy="11982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7252">
                  <a:extLst>
                    <a:ext uri="{9D8B030D-6E8A-4147-A177-3AD203B41FA5}">
                      <a16:colId xmlns:a16="http://schemas.microsoft.com/office/drawing/2014/main" val="1160910346"/>
                    </a:ext>
                  </a:extLst>
                </a:gridCol>
                <a:gridCol w="1457252">
                  <a:extLst>
                    <a:ext uri="{9D8B030D-6E8A-4147-A177-3AD203B41FA5}">
                      <a16:colId xmlns:a16="http://schemas.microsoft.com/office/drawing/2014/main" val="138588521"/>
                    </a:ext>
                  </a:extLst>
                </a:gridCol>
                <a:gridCol w="1457252">
                  <a:extLst>
                    <a:ext uri="{9D8B030D-6E8A-4147-A177-3AD203B41FA5}">
                      <a16:colId xmlns:a16="http://schemas.microsoft.com/office/drawing/2014/main" val="4199170647"/>
                    </a:ext>
                  </a:extLst>
                </a:gridCol>
              </a:tblGrid>
              <a:tr h="466748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medicine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Days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338736"/>
                  </a:ext>
                </a:extLst>
              </a:tr>
              <a:tr h="353279"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13945"/>
                  </a:ext>
                </a:extLst>
              </a:tr>
              <a:tr h="326861">
                <a:tc>
                  <a:txBody>
                    <a:bodyPr/>
                    <a:lstStyle/>
                    <a:p>
                      <a:r>
                        <a:rPr lang="en-US" altLang="zh-CN" dirty="0"/>
                        <a:t>2.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372728"/>
                  </a:ext>
                </a:extLst>
              </a:tr>
            </a:tbl>
          </a:graphicData>
        </a:graphic>
      </p:graphicFrame>
      <p:graphicFrame>
        <p:nvGraphicFramePr>
          <p:cNvPr id="25" name="表格 13">
            <a:extLst>
              <a:ext uri="{FF2B5EF4-FFF2-40B4-BE49-F238E27FC236}">
                <a16:creationId xmlns:a16="http://schemas.microsoft.com/office/drawing/2014/main" id="{17D9B4BC-C9AD-A845-AD49-35DAC87C8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7966"/>
              </p:ext>
            </p:extLst>
          </p:nvPr>
        </p:nvGraphicFramePr>
        <p:xfrm>
          <a:off x="637109" y="5185575"/>
          <a:ext cx="4371756" cy="11982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7252">
                  <a:extLst>
                    <a:ext uri="{9D8B030D-6E8A-4147-A177-3AD203B41FA5}">
                      <a16:colId xmlns:a16="http://schemas.microsoft.com/office/drawing/2014/main" val="1160910346"/>
                    </a:ext>
                  </a:extLst>
                </a:gridCol>
                <a:gridCol w="1457252">
                  <a:extLst>
                    <a:ext uri="{9D8B030D-6E8A-4147-A177-3AD203B41FA5}">
                      <a16:colId xmlns:a16="http://schemas.microsoft.com/office/drawing/2014/main" val="138588521"/>
                    </a:ext>
                  </a:extLst>
                </a:gridCol>
                <a:gridCol w="1457252">
                  <a:extLst>
                    <a:ext uri="{9D8B030D-6E8A-4147-A177-3AD203B41FA5}">
                      <a16:colId xmlns:a16="http://schemas.microsoft.com/office/drawing/2014/main" val="4199170647"/>
                    </a:ext>
                  </a:extLst>
                </a:gridCol>
              </a:tblGrid>
              <a:tr h="466748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medicine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Days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338736"/>
                  </a:ext>
                </a:extLst>
              </a:tr>
              <a:tr h="353279"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13945"/>
                  </a:ext>
                </a:extLst>
              </a:tr>
              <a:tr h="326861">
                <a:tc>
                  <a:txBody>
                    <a:bodyPr/>
                    <a:lstStyle/>
                    <a:p>
                      <a:r>
                        <a:rPr lang="en-US" altLang="zh-CN" dirty="0"/>
                        <a:t>2.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372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543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E3B0E-17DD-D84C-B275-3839FD41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4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6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335</Words>
  <Application>Microsoft Macintosh PowerPoint</Application>
  <PresentationFormat>宽屏</PresentationFormat>
  <Paragraphs>74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-apple-system</vt:lpstr>
      <vt:lpstr>等线</vt:lpstr>
      <vt:lpstr>等线 Light</vt:lpstr>
      <vt:lpstr>思源黑体-细体</vt:lpstr>
      <vt:lpstr>Arial</vt:lpstr>
      <vt:lpstr>Office 主题​​</vt:lpstr>
      <vt:lpstr>Healthcare-elderly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44</cp:revision>
  <dcterms:created xsi:type="dcterms:W3CDTF">2024-09-13T07:13:58Z</dcterms:created>
  <dcterms:modified xsi:type="dcterms:W3CDTF">2024-09-20T07:10:06Z</dcterms:modified>
</cp:coreProperties>
</file>